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7" r:id="rId2"/>
    <p:sldId id="328" r:id="rId3"/>
    <p:sldId id="368" r:id="rId4"/>
    <p:sldId id="369" r:id="rId5"/>
    <p:sldId id="370" r:id="rId6"/>
    <p:sldId id="371" r:id="rId7"/>
    <p:sldId id="372" r:id="rId8"/>
    <p:sldId id="373" r:id="rId9"/>
    <p:sldId id="374" r:id="rId10"/>
    <p:sldId id="375" r:id="rId11"/>
    <p:sldId id="376" r:id="rId12"/>
    <p:sldId id="377" r:id="rId13"/>
    <p:sldId id="378" r:id="rId14"/>
    <p:sldId id="379" r:id="rId15"/>
    <p:sldId id="3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F22"/>
    <a:srgbClr val="EDB929"/>
    <a:srgbClr val="F6C12D"/>
    <a:srgbClr val="F6CB2F"/>
    <a:srgbClr val="F5B819"/>
    <a:srgbClr val="FFDF44"/>
    <a:srgbClr val="FFEA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1" d="100"/>
          <a:sy n="31" d="100"/>
        </p:scale>
        <p:origin x="-144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216C5678-EE20-4FA5-88E2-6E0BD67A2E26}" type="datetime1">
              <a:rPr lang="en-US" smtClean="0"/>
              <a:t>7/9/19</a:t>
            </a:fld>
            <a:endParaRPr lang="en-US" dirty="0"/>
          </a:p>
        </p:txBody>
      </p:sp>
      <p:sp>
        <p:nvSpPr>
          <p:cNvPr id="8" name="Slide Number Placeholder 7"/>
          <p:cNvSpPr>
            <a:spLocks noGrp="1"/>
          </p:cNvSpPr>
          <p:nvPr>
            <p:ph type="sldNum" sz="quarter" idx="11"/>
          </p:nvPr>
        </p:nvSpPr>
        <p:spPr>
          <a:xfrm>
            <a:off x="8543278" y="6356350"/>
            <a:ext cx="561975" cy="365125"/>
          </a:xfrm>
          <a:prstGeom prst="rect">
            <a:avLst/>
          </a:prstGeom>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EA051B39-B140-43FE-96DB-472A2B59CE7C}" type="datetime1">
              <a:rPr lang="en-US" smtClean="0"/>
              <a:t>7/9/19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DA600BB2-27C5-458B-ABCE-839C88CF47CE}" type="datetime1">
              <a:rPr lang="en-US" smtClean="0"/>
              <a:t>7/9/19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B11D738E-8962-435F-8C43-147B8DD7E819}" type="datetime1">
              <a:rPr lang="en-US" smtClean="0"/>
              <a:t>7/9/19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09CAEA93-55E7-4DA9-90C2-089A26EEFEC4}" type="datetime1">
              <a:rPr lang="en-US" smtClean="0"/>
              <a:t>7/9/19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E34CF3C7-6809-4F39-BD67-A75817BDDE0A}" type="datetime1">
              <a:rPr lang="en-US" smtClean="0"/>
              <a:t>7/9/19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F7EAEB24-CE78-465C-A726-91D0868FA48F}" type="datetime1">
              <a:rPr lang="en-US" smtClean="0"/>
              <a:t>7/9/19</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363347" y="6356350"/>
            <a:ext cx="2085975" cy="365125"/>
          </a:xfrm>
          <a:prstGeom prst="rect">
            <a:avLst/>
          </a:prstGeom>
        </p:spPr>
        <p:txBody>
          <a:bodyPr/>
          <a:lstStyle/>
          <a:p>
            <a:fld id="{40BAADF0-1749-4E8B-9691-B44A5F8C0895}" type="datetime1">
              <a:rPr lang="en-US" smtClean="0"/>
              <a:t>7/9/19</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47" y="6356350"/>
            <a:ext cx="2085975" cy="365125"/>
          </a:xfrm>
          <a:prstGeom prst="rect">
            <a:avLst/>
          </a:prstGeom>
        </p:spPr>
        <p:txBody>
          <a:bodyPr/>
          <a:lstStyle/>
          <a:p>
            <a:fld id="{A8AF628A-A867-4937-BBE5-207DB6F9C51A}" type="datetime1">
              <a:rPr lang="en-US" smtClean="0"/>
              <a:t>7/9/19</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118BBB94-68E6-4675-A946-F1C5994EDBD7}" type="datetime1">
              <a:rPr lang="en-US" smtClean="0"/>
              <a:t>7/9/19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DC3B8377-21E3-4835-B75D-4E2847E2750F}" type="datetime1">
              <a:rPr lang="en-US" smtClean="0"/>
              <a:t>7/9/19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rgbClr val="EDAF22"/>
            </a:gs>
            <a:gs pos="100000">
              <a:srgbClr val="FFFFFF"/>
            </a:gs>
          </a:gsLst>
          <a:lin ang="5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Vision + Energy = Success</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dirty="0" smtClean="0"/>
              <a:t>Click to edit Master text </a:t>
            </a:r>
            <a:r>
              <a:rPr lang="en-US" dirty="0" err="1" smtClean="0"/>
              <a:t>style</a:t>
            </a:r>
            <a:r>
              <a:rPr lang="en-US" sz="3600" b="1" u="sng" dirty="0" err="1" smtClean="0">
                <a:solidFill>
                  <a:schemeClr val="tx1"/>
                </a:solidFill>
              </a:rPr>
              <a:t>Objective</a:t>
            </a:r>
            <a:r>
              <a:rPr lang="en-US" sz="3600" b="1" u="sng" dirty="0" smtClean="0">
                <a:solidFill>
                  <a:schemeClr val="tx1"/>
                </a:solidFill>
              </a:rPr>
              <a:t>: </a:t>
            </a:r>
          </a:p>
          <a:p>
            <a:r>
              <a:rPr lang="en-US" sz="3600" dirty="0" smtClean="0">
                <a:solidFill>
                  <a:schemeClr val="tx1"/>
                </a:solidFill>
              </a:rPr>
              <a:t>Students will learn that success doesn’t come solely from daydreaming, but by combining a vision with appropriate and necessary actions.</a:t>
            </a:r>
          </a:p>
          <a:p>
            <a:endParaRPr lang="en-US" sz="1000" smtClean="0"/>
          </a:p>
          <a:p>
            <a:pPr lvl="0"/>
            <a:r>
              <a:rPr lang="en-US" smtClean="0"/>
              <a: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p:nvPr userDrawn="1"/>
        </p:nvPicPr>
        <p:blipFill>
          <a:blip r:embed="rId13">
            <a:extLst>
              <a:ext uri="{BEBA8EAE-BF5A-486C-A8C5-ECC9F3942E4B}">
                <a14:imgProps xmlns:a14="http://schemas.microsoft.com/office/drawing/2010/main">
                  <a14:imgLayer r:embed="rId1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7008423" y="4908685"/>
            <a:ext cx="2015005" cy="18457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8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dirty="0" smtClean="0"/>
              <a:t>Warm Up:  </a:t>
            </a:r>
            <a:r>
              <a:rPr lang="en-US" dirty="0"/>
              <a:t/>
            </a:r>
            <a:br>
              <a:rPr lang="en-US" dirty="0"/>
            </a:br>
            <a:r>
              <a:rPr lang="en-US" dirty="0" smtClean="0"/>
              <a:t>Attitude is Everything</a:t>
            </a:r>
            <a:endParaRPr lang="en-US" dirty="0"/>
          </a:p>
        </p:txBody>
      </p:sp>
      <p:sp>
        <p:nvSpPr>
          <p:cNvPr id="3" name="Content Placeholder 2"/>
          <p:cNvSpPr>
            <a:spLocks noGrp="1"/>
          </p:cNvSpPr>
          <p:nvPr>
            <p:ph idx="1"/>
          </p:nvPr>
        </p:nvSpPr>
        <p:spPr/>
        <p:txBody>
          <a:bodyPr>
            <a:noAutofit/>
          </a:bodyPr>
          <a:lstStyle/>
          <a:p>
            <a:pPr>
              <a:buNone/>
            </a:pPr>
            <a:r>
              <a:rPr lang="en-US" sz="2800" dirty="0">
                <a:solidFill>
                  <a:schemeClr val="tx2"/>
                </a:solidFill>
              </a:rPr>
              <a:t>*Answer in complete sentences.</a:t>
            </a:r>
          </a:p>
          <a:p>
            <a:pPr>
              <a:buNone/>
            </a:pPr>
            <a:endParaRPr lang="en-US" sz="2800" dirty="0">
              <a:solidFill>
                <a:schemeClr val="tx2"/>
              </a:solidFill>
            </a:endParaRPr>
          </a:p>
          <a:p>
            <a:pPr marL="514350" indent="-514350">
              <a:buFont typeface="+mj-lt"/>
              <a:buAutoNum type="arabicPeriod"/>
            </a:pPr>
            <a:r>
              <a:rPr lang="en-US" sz="2800" dirty="0">
                <a:solidFill>
                  <a:schemeClr val="tx2"/>
                </a:solidFill>
              </a:rPr>
              <a:t>Have you ever told yourself that you couldn’t complete a task or goal?  When and why.</a:t>
            </a:r>
          </a:p>
          <a:p>
            <a:pPr marL="514350" indent="-514350">
              <a:buFont typeface="+mj-lt"/>
              <a:buAutoNum type="arabicPeriod"/>
            </a:pPr>
            <a:r>
              <a:rPr lang="en-US" sz="2800" dirty="0">
                <a:solidFill>
                  <a:schemeClr val="tx2"/>
                </a:solidFill>
              </a:rPr>
              <a:t>What was the result of your negative thinking?</a:t>
            </a:r>
          </a:p>
          <a:p>
            <a:pPr marL="514350" indent="-514350">
              <a:buFont typeface="+mj-lt"/>
              <a:buAutoNum type="arabicPeriod"/>
            </a:pPr>
            <a:r>
              <a:rPr lang="en-US" sz="2800" dirty="0">
                <a:solidFill>
                  <a:schemeClr val="tx2"/>
                </a:solidFill>
              </a:rPr>
              <a:t>Have you ever told yourself that you COULD do something even though everything was going against you?  When and why?</a:t>
            </a:r>
          </a:p>
          <a:p>
            <a:pPr marL="514350" indent="-514350">
              <a:buAutoNum type="arabicPeriod"/>
            </a:pPr>
            <a:endParaRPr lang="en-US" sz="2800" dirty="0">
              <a:solidFill>
                <a:schemeClr val="tx2"/>
              </a:solidFill>
            </a:endParaRPr>
          </a:p>
        </p:txBody>
      </p:sp>
    </p:spTree>
    <p:extLst>
      <p:ext uri="{BB962C8B-B14F-4D97-AF65-F5344CB8AC3E}">
        <p14:creationId xmlns:p14="http://schemas.microsoft.com/office/powerpoint/2010/main" val="28292235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Final Notes on Attitude</a:t>
            </a:r>
            <a:endParaRPr lang="en-US" b="1" dirty="0"/>
          </a:p>
        </p:txBody>
      </p:sp>
      <p:sp>
        <p:nvSpPr>
          <p:cNvPr id="3" name="Content Placeholder 2"/>
          <p:cNvSpPr>
            <a:spLocks noGrp="1"/>
          </p:cNvSpPr>
          <p:nvPr>
            <p:ph idx="1"/>
          </p:nvPr>
        </p:nvSpPr>
        <p:spPr/>
        <p:txBody>
          <a:bodyPr>
            <a:noAutofit/>
          </a:bodyPr>
          <a:lstStyle/>
          <a:p>
            <a:r>
              <a:rPr lang="en-US" sz="3600" dirty="0">
                <a:solidFill>
                  <a:schemeClr val="tx2"/>
                </a:solidFill>
              </a:rPr>
              <a:t>“Others can stop you temporarily – you are the only one who can do it permanently.”</a:t>
            </a:r>
          </a:p>
          <a:p>
            <a:pPr lvl="7"/>
            <a:r>
              <a:rPr lang="en-US" sz="3600" dirty="0" err="1">
                <a:solidFill>
                  <a:schemeClr val="tx2"/>
                </a:solidFill>
              </a:rPr>
              <a:t>Zig</a:t>
            </a:r>
            <a:r>
              <a:rPr lang="en-US" sz="3600" dirty="0">
                <a:solidFill>
                  <a:schemeClr val="tx2"/>
                </a:solidFill>
              </a:rPr>
              <a:t> </a:t>
            </a:r>
            <a:r>
              <a:rPr lang="en-US" sz="3600" dirty="0" err="1">
                <a:solidFill>
                  <a:schemeClr val="tx2"/>
                </a:solidFill>
              </a:rPr>
              <a:t>Ziglar</a:t>
            </a:r>
            <a:endParaRPr lang="en-US" sz="3600" dirty="0">
              <a:solidFill>
                <a:schemeClr val="tx2"/>
              </a:solidFill>
            </a:endParaRPr>
          </a:p>
          <a:p>
            <a:r>
              <a:rPr lang="en-US" sz="3600" dirty="0">
                <a:solidFill>
                  <a:schemeClr val="tx2"/>
                </a:solidFill>
              </a:rPr>
              <a:t>“Whether you think you can or think you can’t, you’re right!”</a:t>
            </a:r>
          </a:p>
          <a:p>
            <a:pPr lvl="7"/>
            <a:r>
              <a:rPr lang="en-US" sz="3600" dirty="0">
                <a:solidFill>
                  <a:schemeClr val="tx2"/>
                </a:solidFill>
              </a:rPr>
              <a:t>Henry Ford</a:t>
            </a:r>
          </a:p>
          <a:p>
            <a:endParaRPr lang="en-US" sz="3600" dirty="0">
              <a:solidFill>
                <a:schemeClr val="tx2"/>
              </a:solidFill>
            </a:endParaRPr>
          </a:p>
        </p:txBody>
      </p:sp>
    </p:spTree>
    <p:extLst>
      <p:ext uri="{BB962C8B-B14F-4D97-AF65-F5344CB8AC3E}">
        <p14:creationId xmlns:p14="http://schemas.microsoft.com/office/powerpoint/2010/main" val="3624515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Work is an Aggressive Act</a:t>
            </a:r>
            <a:endParaRPr lang="en-US" b="1" dirty="0"/>
          </a:p>
        </p:txBody>
      </p:sp>
      <p:sp>
        <p:nvSpPr>
          <p:cNvPr id="3" name="Content Placeholder 2"/>
          <p:cNvSpPr>
            <a:spLocks noGrp="1"/>
          </p:cNvSpPr>
          <p:nvPr>
            <p:ph idx="1"/>
          </p:nvPr>
        </p:nvSpPr>
        <p:spPr/>
        <p:txBody>
          <a:bodyPr>
            <a:noAutofit/>
          </a:bodyPr>
          <a:lstStyle/>
          <a:p>
            <a:pPr marL="0" indent="0">
              <a:buNone/>
            </a:pPr>
            <a:r>
              <a:rPr lang="en-US" sz="3200" dirty="0">
                <a:solidFill>
                  <a:schemeClr val="tx2"/>
                </a:solidFill>
              </a:rPr>
              <a:t>(Text Page 236)</a:t>
            </a:r>
          </a:p>
          <a:p>
            <a:r>
              <a:rPr lang="en-US" sz="3200" dirty="0">
                <a:solidFill>
                  <a:schemeClr val="tx2"/>
                </a:solidFill>
              </a:rPr>
              <a:t>In a polite society, aggression is not acceptable behavior.</a:t>
            </a:r>
          </a:p>
          <a:p>
            <a:r>
              <a:rPr lang="en-US" sz="3200" dirty="0">
                <a:solidFill>
                  <a:schemeClr val="tx2"/>
                </a:solidFill>
              </a:rPr>
              <a:t>At a party, getting someone in a headlock or half-nelson are not an appropriate form of greeting.</a:t>
            </a:r>
          </a:p>
          <a:p>
            <a:r>
              <a:rPr lang="en-US" sz="3200" dirty="0">
                <a:solidFill>
                  <a:schemeClr val="tx2"/>
                </a:solidFill>
              </a:rPr>
              <a:t>Nor is attacking the refreshment table and devouring everything on it acceptable behavior.</a:t>
            </a:r>
          </a:p>
          <a:p>
            <a:endParaRPr lang="en-US" sz="3200" dirty="0">
              <a:solidFill>
                <a:schemeClr val="tx2"/>
              </a:solidFill>
            </a:endParaRPr>
          </a:p>
          <a:p>
            <a:endParaRPr lang="en-US" sz="3200" dirty="0">
              <a:solidFill>
                <a:schemeClr val="tx2"/>
              </a:solidFill>
            </a:endParaRPr>
          </a:p>
          <a:p>
            <a:endParaRPr lang="en-US" sz="3200" dirty="0">
              <a:solidFill>
                <a:schemeClr val="tx2"/>
              </a:solidFill>
            </a:endParaRPr>
          </a:p>
        </p:txBody>
      </p:sp>
    </p:spTree>
    <p:extLst>
      <p:ext uri="{BB962C8B-B14F-4D97-AF65-F5344CB8AC3E}">
        <p14:creationId xmlns:p14="http://schemas.microsoft.com/office/powerpoint/2010/main" val="36626523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Work is an Aggressive Act</a:t>
            </a:r>
            <a:br>
              <a:rPr lang="en-US" b="1" dirty="0" smtClean="0"/>
            </a:br>
            <a:r>
              <a:rPr lang="en-US" b="1" dirty="0" smtClean="0"/>
              <a:t>Activity 236</a:t>
            </a:r>
            <a:endParaRPr lang="en-US" b="1" dirty="0"/>
          </a:p>
        </p:txBody>
      </p:sp>
      <p:sp>
        <p:nvSpPr>
          <p:cNvPr id="3" name="Content Placeholder 2"/>
          <p:cNvSpPr>
            <a:spLocks noGrp="1"/>
          </p:cNvSpPr>
          <p:nvPr>
            <p:ph idx="1"/>
          </p:nvPr>
        </p:nvSpPr>
        <p:spPr/>
        <p:txBody>
          <a:bodyPr>
            <a:noAutofit/>
          </a:bodyPr>
          <a:lstStyle/>
          <a:p>
            <a:r>
              <a:rPr lang="en-US" sz="2400" dirty="0">
                <a:solidFill>
                  <a:schemeClr val="tx2"/>
                </a:solidFill>
              </a:rPr>
              <a:t>Although surprising, aggression is exactly what it takes to succeed at work.</a:t>
            </a:r>
          </a:p>
          <a:p>
            <a:r>
              <a:rPr lang="en-US" sz="2400" dirty="0">
                <a:solidFill>
                  <a:schemeClr val="tx2"/>
                </a:solidFill>
              </a:rPr>
              <a:t>Aggression fuels competition as well as many other ways of behaving.</a:t>
            </a:r>
          </a:p>
          <a:p>
            <a:r>
              <a:rPr lang="en-US" sz="2400" dirty="0">
                <a:solidFill>
                  <a:schemeClr val="tx2"/>
                </a:solidFill>
              </a:rPr>
              <a:t>Without some sort of aggressive energy, we would probably never grow up.</a:t>
            </a:r>
          </a:p>
          <a:p>
            <a:r>
              <a:rPr lang="en-US" sz="2400" dirty="0">
                <a:solidFill>
                  <a:schemeClr val="tx2"/>
                </a:solidFill>
              </a:rPr>
              <a:t>Answer the scenario’s on Activity 236.</a:t>
            </a:r>
          </a:p>
          <a:p>
            <a:endParaRPr lang="en-US" sz="2400" dirty="0">
              <a:solidFill>
                <a:schemeClr val="tx2"/>
              </a:solidFill>
            </a:endParaRPr>
          </a:p>
          <a:p>
            <a:pPr marL="0" indent="0">
              <a:buNone/>
            </a:pPr>
            <a:r>
              <a:rPr lang="en-US" sz="2400" dirty="0">
                <a:solidFill>
                  <a:schemeClr val="tx2"/>
                </a:solidFill>
              </a:rPr>
              <a:t>    </a:t>
            </a:r>
            <a:r>
              <a:rPr lang="en-US" sz="2400" i="1" dirty="0">
                <a:solidFill>
                  <a:schemeClr val="tx2"/>
                </a:solidFill>
              </a:rPr>
              <a:t>Would you be aggressive in the situations described?</a:t>
            </a:r>
          </a:p>
          <a:p>
            <a:endParaRPr lang="en-US" sz="2400" dirty="0">
              <a:solidFill>
                <a:schemeClr val="tx2"/>
              </a:solidFill>
            </a:endParaRPr>
          </a:p>
        </p:txBody>
      </p:sp>
    </p:spTree>
    <p:extLst>
      <p:ext uri="{BB962C8B-B14F-4D97-AF65-F5344CB8AC3E}">
        <p14:creationId xmlns:p14="http://schemas.microsoft.com/office/powerpoint/2010/main" val="18214726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You’re the Boss!</a:t>
            </a:r>
            <a:endParaRPr lang="en-US" b="1" dirty="0"/>
          </a:p>
        </p:txBody>
      </p:sp>
      <p:sp>
        <p:nvSpPr>
          <p:cNvPr id="3" name="Content Placeholder 2"/>
          <p:cNvSpPr>
            <a:spLocks noGrp="1"/>
          </p:cNvSpPr>
          <p:nvPr>
            <p:ph idx="1"/>
          </p:nvPr>
        </p:nvSpPr>
        <p:spPr/>
        <p:txBody>
          <a:bodyPr>
            <a:noAutofit/>
          </a:bodyPr>
          <a:lstStyle/>
          <a:p>
            <a:pPr marL="0" indent="0">
              <a:buNone/>
            </a:pPr>
            <a:r>
              <a:rPr lang="en-US" sz="2200" dirty="0">
                <a:solidFill>
                  <a:schemeClr val="tx2"/>
                </a:solidFill>
              </a:rPr>
              <a:t>(Text Page 238)</a:t>
            </a:r>
          </a:p>
          <a:p>
            <a:r>
              <a:rPr lang="en-US" sz="2200" dirty="0">
                <a:solidFill>
                  <a:schemeClr val="tx2"/>
                </a:solidFill>
              </a:rPr>
              <a:t>You are the employer of your restaurant, “Chris’s Creative Cuisine.”</a:t>
            </a:r>
          </a:p>
          <a:p>
            <a:r>
              <a:rPr lang="en-US" sz="2200" dirty="0">
                <a:solidFill>
                  <a:schemeClr val="tx2"/>
                </a:solidFill>
              </a:rPr>
              <a:t>The restaurant has been your world since you started it 16 years ago.</a:t>
            </a:r>
          </a:p>
          <a:p>
            <a:r>
              <a:rPr lang="en-US" sz="2200" dirty="0">
                <a:solidFill>
                  <a:schemeClr val="tx2"/>
                </a:solidFill>
              </a:rPr>
              <a:t>For the first 3 years, you worked 12 plus hours per day, taking charge of everything from setting tables to testing recipes.</a:t>
            </a:r>
          </a:p>
          <a:p>
            <a:r>
              <a:rPr lang="en-US" sz="2200" dirty="0">
                <a:solidFill>
                  <a:schemeClr val="tx2"/>
                </a:solidFill>
              </a:rPr>
              <a:t>The only time you saw your spouse and children were when they stopped by the restaurant.</a:t>
            </a:r>
          </a:p>
          <a:p>
            <a:r>
              <a:rPr lang="en-US" sz="2200" dirty="0">
                <a:solidFill>
                  <a:schemeClr val="tx2"/>
                </a:solidFill>
              </a:rPr>
              <a:t>The personal costs were high-perhaps too high.</a:t>
            </a:r>
          </a:p>
          <a:p>
            <a:r>
              <a:rPr lang="en-US" sz="2200" dirty="0">
                <a:solidFill>
                  <a:schemeClr val="tx2"/>
                </a:solidFill>
              </a:rPr>
              <a:t>Now the restaurant is one of the most popular places in town, and you have finally started making a profit.</a:t>
            </a:r>
          </a:p>
          <a:p>
            <a:endParaRPr lang="en-US" sz="2200" dirty="0">
              <a:solidFill>
                <a:schemeClr val="tx2"/>
              </a:solidFill>
            </a:endParaRPr>
          </a:p>
        </p:txBody>
      </p:sp>
    </p:spTree>
    <p:extLst>
      <p:ext uri="{BB962C8B-B14F-4D97-AF65-F5344CB8AC3E}">
        <p14:creationId xmlns:p14="http://schemas.microsoft.com/office/powerpoint/2010/main" val="11156849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You’re the Boss:  Activity 238 - 240</a:t>
            </a:r>
            <a:endParaRPr lang="en-US" b="1" dirty="0"/>
          </a:p>
        </p:txBody>
      </p:sp>
      <p:sp>
        <p:nvSpPr>
          <p:cNvPr id="3" name="Content Placeholder 2"/>
          <p:cNvSpPr>
            <a:spLocks noGrp="1"/>
          </p:cNvSpPr>
          <p:nvPr>
            <p:ph idx="1"/>
          </p:nvPr>
        </p:nvSpPr>
        <p:spPr/>
        <p:txBody>
          <a:bodyPr>
            <a:noAutofit/>
          </a:bodyPr>
          <a:lstStyle/>
          <a:p>
            <a:r>
              <a:rPr lang="en-US" sz="3600" dirty="0">
                <a:solidFill>
                  <a:schemeClr val="tx2"/>
                </a:solidFill>
              </a:rPr>
              <a:t>It’s time for the annual performance review of your employees.  What advise would you give to the following people if they worked for you?</a:t>
            </a:r>
          </a:p>
          <a:p>
            <a:r>
              <a:rPr lang="en-US" sz="3600" dirty="0">
                <a:solidFill>
                  <a:schemeClr val="tx2"/>
                </a:solidFill>
              </a:rPr>
              <a:t>Text pages 238-240 are scenarios to complete Activities 238-240 in your workbook.</a:t>
            </a:r>
          </a:p>
          <a:p>
            <a:endParaRPr lang="en-US" sz="3600" dirty="0">
              <a:solidFill>
                <a:schemeClr val="tx2"/>
              </a:solidFill>
            </a:endParaRPr>
          </a:p>
        </p:txBody>
      </p:sp>
    </p:spTree>
    <p:extLst>
      <p:ext uri="{BB962C8B-B14F-4D97-AF65-F5344CB8AC3E}">
        <p14:creationId xmlns:p14="http://schemas.microsoft.com/office/powerpoint/2010/main" val="25085349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Traits of Those Who Get Ahead:  Activity 241</a:t>
            </a:r>
            <a:endParaRPr lang="en-US" b="1" dirty="0"/>
          </a:p>
        </p:txBody>
      </p:sp>
      <p:sp>
        <p:nvSpPr>
          <p:cNvPr id="3" name="Content Placeholder 2"/>
          <p:cNvSpPr>
            <a:spLocks noGrp="1"/>
          </p:cNvSpPr>
          <p:nvPr>
            <p:ph idx="1"/>
          </p:nvPr>
        </p:nvSpPr>
        <p:spPr/>
        <p:txBody>
          <a:bodyPr>
            <a:noAutofit/>
          </a:bodyPr>
          <a:lstStyle/>
          <a:p>
            <a:pPr marL="0" indent="0">
              <a:buNone/>
            </a:pPr>
            <a:r>
              <a:rPr lang="en-US" sz="3600" dirty="0">
                <a:solidFill>
                  <a:schemeClr val="tx2"/>
                </a:solidFill>
              </a:rPr>
              <a:t>(Text Page 241)</a:t>
            </a:r>
          </a:p>
          <a:p>
            <a:r>
              <a:rPr lang="en-US" sz="3600" dirty="0">
                <a:solidFill>
                  <a:schemeClr val="tx2"/>
                </a:solidFill>
              </a:rPr>
              <a:t>You have now considered some less-than-perfect employees.</a:t>
            </a:r>
          </a:p>
          <a:p>
            <a:pPr marL="514350" indent="-514350">
              <a:buFont typeface="+mj-lt"/>
              <a:buAutoNum type="arabicPeriod"/>
            </a:pPr>
            <a:r>
              <a:rPr lang="en-US" sz="3600" dirty="0">
                <a:solidFill>
                  <a:schemeClr val="tx2"/>
                </a:solidFill>
              </a:rPr>
              <a:t>Fill in the desired behaviors. </a:t>
            </a:r>
          </a:p>
          <a:p>
            <a:pPr marL="514350" indent="-514350">
              <a:buFont typeface="+mj-lt"/>
              <a:buAutoNum type="arabicPeriod"/>
            </a:pPr>
            <a:r>
              <a:rPr lang="en-US" sz="3600" dirty="0">
                <a:solidFill>
                  <a:schemeClr val="tx2"/>
                </a:solidFill>
              </a:rPr>
              <a:t>Complete the questions</a:t>
            </a:r>
            <a:r>
              <a:rPr lang="en-US" sz="3600" dirty="0" smtClean="0">
                <a:solidFill>
                  <a:schemeClr val="tx2"/>
                </a:solidFill>
              </a:rPr>
              <a:t>.</a:t>
            </a:r>
            <a:endParaRPr lang="en-US" sz="3600" dirty="0">
              <a:solidFill>
                <a:schemeClr val="tx2"/>
              </a:solidFill>
            </a:endParaRPr>
          </a:p>
          <a:p>
            <a:r>
              <a:rPr lang="en-US" sz="3600" dirty="0">
                <a:solidFill>
                  <a:schemeClr val="tx2"/>
                </a:solidFill>
              </a:rPr>
              <a:t>(No need to interview anyone) </a:t>
            </a:r>
            <a:r>
              <a:rPr lang="en-US" sz="3600" dirty="0">
                <a:solidFill>
                  <a:schemeClr val="tx2"/>
                </a:solidFill>
                <a:sym typeface="Wingdings" panose="05000000000000000000" pitchFamily="2" charset="2"/>
              </a:rPr>
              <a:t></a:t>
            </a:r>
            <a:endParaRPr lang="en-US" sz="3600" dirty="0">
              <a:solidFill>
                <a:schemeClr val="tx2"/>
              </a:solidFill>
            </a:endParaRPr>
          </a:p>
          <a:p>
            <a:endParaRPr lang="en-US" sz="3600" dirty="0">
              <a:solidFill>
                <a:schemeClr val="tx2"/>
              </a:solidFill>
            </a:endParaRPr>
          </a:p>
        </p:txBody>
      </p:sp>
    </p:spTree>
    <p:extLst>
      <p:ext uri="{BB962C8B-B14F-4D97-AF65-F5344CB8AC3E}">
        <p14:creationId xmlns:p14="http://schemas.microsoft.com/office/powerpoint/2010/main" val="7429963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Attitude is Everything</a:t>
            </a:r>
            <a:endParaRPr lang="en-US" b="1" dirty="0"/>
          </a:p>
        </p:txBody>
      </p:sp>
      <p:sp>
        <p:nvSpPr>
          <p:cNvPr id="3" name="Content Placeholder 2"/>
          <p:cNvSpPr>
            <a:spLocks noGrp="1"/>
          </p:cNvSpPr>
          <p:nvPr>
            <p:ph idx="1"/>
          </p:nvPr>
        </p:nvSpPr>
        <p:spPr/>
        <p:txBody>
          <a:bodyPr>
            <a:noAutofit/>
          </a:bodyPr>
          <a:lstStyle/>
          <a:p>
            <a:r>
              <a:rPr lang="en-US" sz="4400" b="1" u="sng" dirty="0">
                <a:solidFill>
                  <a:schemeClr val="tx2"/>
                </a:solidFill>
              </a:rPr>
              <a:t>Objective: </a:t>
            </a:r>
          </a:p>
          <a:p>
            <a:r>
              <a:rPr lang="en-US" sz="4400" dirty="0">
                <a:solidFill>
                  <a:schemeClr val="tx2"/>
                </a:solidFill>
              </a:rPr>
              <a:t>Students will understand that positive thinking and attitude will lead to success in their future.</a:t>
            </a:r>
          </a:p>
          <a:p>
            <a:endParaRPr lang="en-US" sz="4400" dirty="0">
              <a:solidFill>
                <a:schemeClr val="tx2"/>
              </a:solidFill>
            </a:endParaRPr>
          </a:p>
        </p:txBody>
      </p:sp>
    </p:spTree>
    <p:extLst>
      <p:ext uri="{BB962C8B-B14F-4D97-AF65-F5344CB8AC3E}">
        <p14:creationId xmlns:p14="http://schemas.microsoft.com/office/powerpoint/2010/main" val="31426418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Attitude</a:t>
            </a:r>
            <a:endParaRPr lang="en-US" b="1" dirty="0"/>
          </a:p>
        </p:txBody>
      </p:sp>
      <p:sp>
        <p:nvSpPr>
          <p:cNvPr id="3" name="Content Placeholder 2"/>
          <p:cNvSpPr>
            <a:spLocks noGrp="1"/>
          </p:cNvSpPr>
          <p:nvPr>
            <p:ph idx="1"/>
          </p:nvPr>
        </p:nvSpPr>
        <p:spPr/>
        <p:txBody>
          <a:bodyPr>
            <a:noAutofit/>
          </a:bodyPr>
          <a:lstStyle/>
          <a:p>
            <a:r>
              <a:rPr lang="en-US" sz="2400" dirty="0">
                <a:solidFill>
                  <a:schemeClr val="tx2"/>
                </a:solidFill>
              </a:rPr>
              <a:t>“Whether we find pleasure in our work or whether we find it a bore depends entirely upon our mental attitude towards it, not up on the task itself.”</a:t>
            </a:r>
          </a:p>
          <a:p>
            <a:pPr lvl="8"/>
            <a:r>
              <a:rPr lang="en-US" sz="2400" dirty="0">
                <a:solidFill>
                  <a:schemeClr val="tx2"/>
                </a:solidFill>
              </a:rPr>
              <a:t>B.C. Forbes</a:t>
            </a:r>
          </a:p>
          <a:p>
            <a:endParaRPr lang="en-US" sz="2400" dirty="0">
              <a:solidFill>
                <a:schemeClr val="tx2"/>
              </a:solidFill>
            </a:endParaRPr>
          </a:p>
          <a:p>
            <a:r>
              <a:rPr lang="en-US" sz="2400" dirty="0">
                <a:solidFill>
                  <a:schemeClr val="tx2"/>
                </a:solidFill>
              </a:rPr>
              <a:t>If you are called to be a street sweeper, you should sweep streets even as Michelangelo painted, or Beethoven composed music, or Shakespeare wrote poetry.</a:t>
            </a:r>
          </a:p>
          <a:p>
            <a:endParaRPr lang="en-US" sz="2400" dirty="0">
              <a:solidFill>
                <a:schemeClr val="tx2"/>
              </a:solidFill>
            </a:endParaRPr>
          </a:p>
          <a:p>
            <a:pPr lvl="8"/>
            <a:r>
              <a:rPr lang="en-US" sz="2400" dirty="0">
                <a:solidFill>
                  <a:schemeClr val="tx2"/>
                </a:solidFill>
              </a:rPr>
              <a:t>Dr. Martin Luther King Jr. </a:t>
            </a:r>
          </a:p>
          <a:p>
            <a:endParaRPr lang="en-US" sz="2400" dirty="0">
              <a:solidFill>
                <a:schemeClr val="tx2"/>
              </a:solidFill>
            </a:endParaRPr>
          </a:p>
        </p:txBody>
      </p:sp>
    </p:spTree>
    <p:extLst>
      <p:ext uri="{BB962C8B-B14F-4D97-AF65-F5344CB8AC3E}">
        <p14:creationId xmlns:p14="http://schemas.microsoft.com/office/powerpoint/2010/main" val="7215782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Attitudes of Success</a:t>
            </a:r>
            <a:endParaRPr lang="en-US" b="1" dirty="0"/>
          </a:p>
        </p:txBody>
      </p:sp>
      <p:sp>
        <p:nvSpPr>
          <p:cNvPr id="3" name="Content Placeholder 2"/>
          <p:cNvSpPr>
            <a:spLocks noGrp="1"/>
          </p:cNvSpPr>
          <p:nvPr>
            <p:ph idx="1"/>
          </p:nvPr>
        </p:nvSpPr>
        <p:spPr/>
        <p:txBody>
          <a:bodyPr>
            <a:noAutofit/>
          </a:bodyPr>
          <a:lstStyle/>
          <a:p>
            <a:r>
              <a:rPr lang="en-US" sz="3200" dirty="0">
                <a:solidFill>
                  <a:schemeClr val="tx2"/>
                </a:solidFill>
              </a:rPr>
              <a:t>Self-confidence: “I can do it!”</a:t>
            </a:r>
          </a:p>
          <a:p>
            <a:endParaRPr lang="en-US" sz="3200" dirty="0">
              <a:solidFill>
                <a:schemeClr val="tx2"/>
              </a:solidFill>
            </a:endParaRPr>
          </a:p>
          <a:p>
            <a:r>
              <a:rPr lang="en-US" sz="3200" dirty="0">
                <a:solidFill>
                  <a:schemeClr val="tx2"/>
                </a:solidFill>
              </a:rPr>
              <a:t>Perseverance:  “It can be done!”</a:t>
            </a:r>
          </a:p>
          <a:p>
            <a:endParaRPr lang="en-US" sz="3200" dirty="0">
              <a:solidFill>
                <a:schemeClr val="tx2"/>
              </a:solidFill>
            </a:endParaRPr>
          </a:p>
          <a:p>
            <a:r>
              <a:rPr lang="en-US" sz="3200" dirty="0">
                <a:solidFill>
                  <a:schemeClr val="tx2"/>
                </a:solidFill>
              </a:rPr>
              <a:t>Desire: “I’m going to do it!”</a:t>
            </a:r>
          </a:p>
          <a:p>
            <a:endParaRPr lang="en-US" sz="3200" dirty="0">
              <a:solidFill>
                <a:schemeClr val="tx2"/>
              </a:solidFill>
            </a:endParaRPr>
          </a:p>
        </p:txBody>
      </p:sp>
    </p:spTree>
    <p:extLst>
      <p:ext uri="{BB962C8B-B14F-4D97-AF65-F5344CB8AC3E}">
        <p14:creationId xmlns:p14="http://schemas.microsoft.com/office/powerpoint/2010/main" val="24742367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Attitude is Everything</a:t>
            </a:r>
            <a:endParaRPr lang="en-US" b="1" dirty="0"/>
          </a:p>
        </p:txBody>
      </p:sp>
      <p:sp>
        <p:nvSpPr>
          <p:cNvPr id="3" name="Content Placeholder 2"/>
          <p:cNvSpPr>
            <a:spLocks noGrp="1"/>
          </p:cNvSpPr>
          <p:nvPr>
            <p:ph idx="1"/>
          </p:nvPr>
        </p:nvSpPr>
        <p:spPr/>
        <p:txBody>
          <a:bodyPr>
            <a:noAutofit/>
          </a:bodyPr>
          <a:lstStyle/>
          <a:p>
            <a:r>
              <a:rPr lang="en-US" sz="2800" dirty="0">
                <a:solidFill>
                  <a:schemeClr val="tx2"/>
                </a:solidFill>
              </a:rPr>
              <a:t>Muhammad Ali told the world long before he was a boxing champion that he, “Was the greatest!”</a:t>
            </a:r>
          </a:p>
          <a:p>
            <a:r>
              <a:rPr lang="en-US" sz="2800" dirty="0">
                <a:solidFill>
                  <a:schemeClr val="tx2"/>
                </a:solidFill>
              </a:rPr>
              <a:t>Result:  He is the greatest heavyweight boxer ever to go in the ring!</a:t>
            </a:r>
          </a:p>
          <a:p>
            <a:r>
              <a:rPr lang="en-US" sz="2800" dirty="0">
                <a:solidFill>
                  <a:schemeClr val="tx2"/>
                </a:solidFill>
              </a:rPr>
              <a:t>During the worst days of the Great Depression one of the most popular songs was, “Happy Days are Here Again.”</a:t>
            </a:r>
          </a:p>
          <a:p>
            <a:r>
              <a:rPr lang="en-US" sz="2800" dirty="0">
                <a:solidFill>
                  <a:schemeClr val="tx2"/>
                </a:solidFill>
              </a:rPr>
              <a:t>Result:  The depression ended shortly after the song came out.</a:t>
            </a:r>
          </a:p>
          <a:p>
            <a:endParaRPr lang="en-US" sz="2800" dirty="0">
              <a:solidFill>
                <a:schemeClr val="tx2"/>
              </a:solidFill>
            </a:endParaRPr>
          </a:p>
        </p:txBody>
      </p:sp>
    </p:spTree>
    <p:extLst>
      <p:ext uri="{BB962C8B-B14F-4D97-AF65-F5344CB8AC3E}">
        <p14:creationId xmlns:p14="http://schemas.microsoft.com/office/powerpoint/2010/main" val="4280276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Positive Thinking Works!</a:t>
            </a:r>
            <a:endParaRPr lang="en-US" b="1" dirty="0"/>
          </a:p>
        </p:txBody>
      </p:sp>
      <p:sp>
        <p:nvSpPr>
          <p:cNvPr id="3" name="Content Placeholder 2"/>
          <p:cNvSpPr>
            <a:spLocks noGrp="1"/>
          </p:cNvSpPr>
          <p:nvPr>
            <p:ph idx="1"/>
          </p:nvPr>
        </p:nvSpPr>
        <p:spPr/>
        <p:txBody>
          <a:bodyPr>
            <a:noAutofit/>
          </a:bodyPr>
          <a:lstStyle/>
          <a:p>
            <a:r>
              <a:rPr lang="en-US" sz="2400" dirty="0">
                <a:solidFill>
                  <a:schemeClr val="tx2"/>
                </a:solidFill>
              </a:rPr>
              <a:t>Telling yourself that you are the person you want to become and acting as though you are that person now helps you achieve your goals!</a:t>
            </a:r>
          </a:p>
          <a:p>
            <a:r>
              <a:rPr lang="en-US" sz="2400" dirty="0">
                <a:solidFill>
                  <a:schemeClr val="tx2"/>
                </a:solidFill>
              </a:rPr>
              <a:t>Pretending is a way of practicing.  Without practice, how do we ever get any better at something?</a:t>
            </a:r>
          </a:p>
          <a:p>
            <a:r>
              <a:rPr lang="en-US" sz="2400" dirty="0">
                <a:solidFill>
                  <a:schemeClr val="tx2"/>
                </a:solidFill>
              </a:rPr>
              <a:t>Example: If you want to become a more confident person, pretending that you already are will probably lead to some kind of reward (getting a date, job, or good grade on a speech.)</a:t>
            </a:r>
          </a:p>
          <a:p>
            <a:r>
              <a:rPr lang="en-US" sz="2400" dirty="0">
                <a:solidFill>
                  <a:schemeClr val="tx2"/>
                </a:solidFill>
              </a:rPr>
              <a:t>As your successes continue to pile up, you will no longer be pretending!  You will be a more confident person!</a:t>
            </a:r>
          </a:p>
          <a:p>
            <a:endParaRPr lang="en-US" sz="2400" dirty="0">
              <a:solidFill>
                <a:schemeClr val="tx2"/>
              </a:solidFill>
            </a:endParaRPr>
          </a:p>
        </p:txBody>
      </p:sp>
    </p:spTree>
    <p:extLst>
      <p:ext uri="{BB962C8B-B14F-4D97-AF65-F5344CB8AC3E}">
        <p14:creationId xmlns:p14="http://schemas.microsoft.com/office/powerpoint/2010/main" val="27749977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Affirmations Promotes Action</a:t>
            </a:r>
            <a:endParaRPr lang="en-US" b="1" dirty="0"/>
          </a:p>
        </p:txBody>
      </p:sp>
      <p:sp>
        <p:nvSpPr>
          <p:cNvPr id="3" name="Content Placeholder 2"/>
          <p:cNvSpPr>
            <a:spLocks noGrp="1"/>
          </p:cNvSpPr>
          <p:nvPr>
            <p:ph idx="1"/>
          </p:nvPr>
        </p:nvSpPr>
        <p:spPr/>
        <p:txBody>
          <a:bodyPr>
            <a:noAutofit/>
          </a:bodyPr>
          <a:lstStyle/>
          <a:p>
            <a:r>
              <a:rPr lang="en-US" sz="3200" dirty="0">
                <a:solidFill>
                  <a:schemeClr val="tx2"/>
                </a:solidFill>
              </a:rPr>
              <a:t>Define, “Affirmation.”</a:t>
            </a:r>
          </a:p>
          <a:p>
            <a:r>
              <a:rPr lang="en-US" sz="3200" dirty="0">
                <a:solidFill>
                  <a:schemeClr val="tx2"/>
                </a:solidFill>
              </a:rPr>
              <a:t>Answer:  A message you get from other important people in your life, but they come from you – the most important person of all.</a:t>
            </a:r>
          </a:p>
          <a:p>
            <a:endParaRPr lang="en-US" sz="3200" dirty="0">
              <a:solidFill>
                <a:schemeClr val="tx2"/>
              </a:solidFill>
            </a:endParaRPr>
          </a:p>
          <a:p>
            <a:endParaRPr lang="en-US" sz="3200" dirty="0">
              <a:solidFill>
                <a:schemeClr val="tx2"/>
              </a:solidFill>
            </a:endParaRPr>
          </a:p>
        </p:txBody>
      </p:sp>
    </p:spTree>
    <p:extLst>
      <p:ext uri="{BB962C8B-B14F-4D97-AF65-F5344CB8AC3E}">
        <p14:creationId xmlns:p14="http://schemas.microsoft.com/office/powerpoint/2010/main" val="20566632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smtClean="0"/>
              <a:t>Affirmations </a:t>
            </a:r>
            <a:r>
              <a:rPr lang="en-US" b="1" dirty="0" smtClean="0"/>
              <a:t>Promotes Action</a:t>
            </a:r>
            <a:endParaRPr lang="en-US" b="1" dirty="0"/>
          </a:p>
        </p:txBody>
      </p:sp>
      <p:sp>
        <p:nvSpPr>
          <p:cNvPr id="3" name="Content Placeholder 2"/>
          <p:cNvSpPr>
            <a:spLocks noGrp="1"/>
          </p:cNvSpPr>
          <p:nvPr>
            <p:ph idx="1"/>
          </p:nvPr>
        </p:nvSpPr>
        <p:spPr/>
        <p:txBody>
          <a:bodyPr>
            <a:noAutofit/>
          </a:bodyPr>
          <a:lstStyle/>
          <a:p>
            <a:pPr marL="0" indent="0">
              <a:buNone/>
            </a:pPr>
            <a:r>
              <a:rPr lang="en-US" sz="2000" dirty="0">
                <a:solidFill>
                  <a:schemeClr val="tx2"/>
                </a:solidFill>
              </a:rPr>
              <a:t>(Text Page: 231)</a:t>
            </a:r>
          </a:p>
          <a:p>
            <a:r>
              <a:rPr lang="en-US" sz="2000" dirty="0">
                <a:solidFill>
                  <a:schemeClr val="tx2"/>
                </a:solidFill>
              </a:rPr>
              <a:t>In order to be most effective, affirmations should also:</a:t>
            </a:r>
          </a:p>
          <a:p>
            <a:pPr lvl="1"/>
            <a:r>
              <a:rPr lang="en-US" sz="2000" dirty="0">
                <a:solidFill>
                  <a:schemeClr val="tx2"/>
                </a:solidFill>
              </a:rPr>
              <a:t>Be said aloud and repeated throughout the day, or written down.  It is even more effective to record them and listen to them while you are running or lying down.</a:t>
            </a:r>
          </a:p>
          <a:p>
            <a:pPr lvl="1"/>
            <a:r>
              <a:rPr lang="en-US" sz="2000" dirty="0">
                <a:solidFill>
                  <a:schemeClr val="tx2"/>
                </a:solidFill>
              </a:rPr>
              <a:t>Include your name. “I _______, am a good student.”</a:t>
            </a:r>
          </a:p>
          <a:p>
            <a:pPr lvl="1"/>
            <a:r>
              <a:rPr lang="en-US" sz="2000" dirty="0">
                <a:solidFill>
                  <a:schemeClr val="tx2"/>
                </a:solidFill>
              </a:rPr>
              <a:t>Be in the present tense.  Say that the condition you hope to bring about is true </a:t>
            </a:r>
            <a:r>
              <a:rPr lang="en-US" sz="2000" b="1" dirty="0">
                <a:solidFill>
                  <a:schemeClr val="tx2"/>
                </a:solidFill>
              </a:rPr>
              <a:t>NOW</a:t>
            </a:r>
            <a:r>
              <a:rPr lang="en-US" sz="2000" dirty="0">
                <a:solidFill>
                  <a:schemeClr val="tx2"/>
                </a:solidFill>
              </a:rPr>
              <a:t>!</a:t>
            </a:r>
          </a:p>
          <a:p>
            <a:pPr lvl="1"/>
            <a:r>
              <a:rPr lang="en-US" sz="2000" dirty="0">
                <a:solidFill>
                  <a:schemeClr val="tx2"/>
                </a:solidFill>
              </a:rPr>
              <a:t>Be short, positive, and clear.  “I, Billy, am a graceful dancer” is better than “I, Billy, am going to stop stepping on people’s feet, tripping on my shoelaces, and running into the concession stand.”</a:t>
            </a:r>
          </a:p>
          <a:p>
            <a:pPr lvl="1"/>
            <a:r>
              <a:rPr lang="en-US" sz="2000" dirty="0">
                <a:solidFill>
                  <a:schemeClr val="tx2"/>
                </a:solidFill>
              </a:rPr>
              <a:t>Be meaningful and believable to you!</a:t>
            </a:r>
          </a:p>
          <a:p>
            <a:endParaRPr lang="en-US" sz="2000" dirty="0">
              <a:solidFill>
                <a:schemeClr val="tx2"/>
              </a:solidFill>
            </a:endParaRPr>
          </a:p>
          <a:p>
            <a:endParaRPr lang="en-US" sz="2000" dirty="0">
              <a:solidFill>
                <a:schemeClr val="tx2"/>
              </a:solidFill>
            </a:endParaRPr>
          </a:p>
        </p:txBody>
      </p:sp>
    </p:spTree>
    <p:extLst>
      <p:ext uri="{BB962C8B-B14F-4D97-AF65-F5344CB8AC3E}">
        <p14:creationId xmlns:p14="http://schemas.microsoft.com/office/powerpoint/2010/main" val="42877200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b="1" dirty="0" smtClean="0"/>
              <a:t>Affirmations Promotes Action: Activity 231</a:t>
            </a:r>
            <a:endParaRPr lang="en-US" b="1" dirty="0"/>
          </a:p>
        </p:txBody>
      </p:sp>
      <p:sp>
        <p:nvSpPr>
          <p:cNvPr id="3" name="Content Placeholder 2"/>
          <p:cNvSpPr>
            <a:spLocks noGrp="1"/>
          </p:cNvSpPr>
          <p:nvPr>
            <p:ph idx="1"/>
          </p:nvPr>
        </p:nvSpPr>
        <p:spPr/>
        <p:txBody>
          <a:bodyPr>
            <a:noAutofit/>
          </a:bodyPr>
          <a:lstStyle/>
          <a:p>
            <a:r>
              <a:rPr lang="en-US" sz="2800" dirty="0">
                <a:solidFill>
                  <a:schemeClr val="tx2"/>
                </a:solidFill>
              </a:rPr>
              <a:t>What affirmations can you make for your future?</a:t>
            </a:r>
          </a:p>
          <a:p>
            <a:r>
              <a:rPr lang="en-US" sz="2800" dirty="0">
                <a:solidFill>
                  <a:schemeClr val="tx2"/>
                </a:solidFill>
              </a:rPr>
              <a:t>To reverse any negative messages  from the exercise Activity 52, for example, if your message from your mother is, “You can’t do anything right,” you might include an affirmation that states, “I, Billy, can do anything I set my mind to.”</a:t>
            </a:r>
          </a:p>
          <a:p>
            <a:r>
              <a:rPr lang="en-US" sz="2800" dirty="0">
                <a:solidFill>
                  <a:schemeClr val="tx2"/>
                </a:solidFill>
              </a:rPr>
              <a:t>There are a few examples on Activity 231.</a:t>
            </a:r>
          </a:p>
          <a:p>
            <a:r>
              <a:rPr lang="en-US" sz="2800" dirty="0">
                <a:solidFill>
                  <a:schemeClr val="tx2"/>
                </a:solidFill>
              </a:rPr>
              <a:t>Fill in the affirmations that mean the MOST TO YOU on Activity 231.</a:t>
            </a:r>
          </a:p>
          <a:p>
            <a:endParaRPr lang="en-US" sz="2800" dirty="0">
              <a:solidFill>
                <a:schemeClr val="tx2"/>
              </a:solidFill>
            </a:endParaRPr>
          </a:p>
        </p:txBody>
      </p:sp>
    </p:spTree>
    <p:extLst>
      <p:ext uri="{BB962C8B-B14F-4D97-AF65-F5344CB8AC3E}">
        <p14:creationId xmlns:p14="http://schemas.microsoft.com/office/powerpoint/2010/main" val="55660467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1">
      <a:dk1>
        <a:srgbClr val="000000"/>
      </a:dk1>
      <a:lt1>
        <a:srgbClr val="FFFFFF"/>
      </a:lt1>
      <a:dk2>
        <a:srgbClr val="004080"/>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1825</TotalTime>
  <Words>1006</Words>
  <Application>Microsoft Macintosh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Executive</vt:lpstr>
      <vt:lpstr>Warm Up:   Attitude is Everything</vt:lpstr>
      <vt:lpstr>Attitude is Everything</vt:lpstr>
      <vt:lpstr>Attitude</vt:lpstr>
      <vt:lpstr>Attitudes of Success</vt:lpstr>
      <vt:lpstr>Attitude is Everything</vt:lpstr>
      <vt:lpstr>Positive Thinking Works!</vt:lpstr>
      <vt:lpstr>Affirmations Promotes Action</vt:lpstr>
      <vt:lpstr>Affirmations Promotes Action</vt:lpstr>
      <vt:lpstr>Affirmations Promotes Action: Activity 231</vt:lpstr>
      <vt:lpstr>Final Notes on Attitude</vt:lpstr>
      <vt:lpstr>Work is an Aggressive Act</vt:lpstr>
      <vt:lpstr>Work is an Aggressive Act Activity 236</vt:lpstr>
      <vt:lpstr>You’re the Boss!</vt:lpstr>
      <vt:lpstr>You’re the Boss:  Activity 238 - 240</vt:lpstr>
      <vt:lpstr>Traits of Those Who Get Ahead:  Activity 241</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ljdflkajsdlfj</dc:title>
  <dc:creator>WEAVER</dc:creator>
  <cp:lastModifiedBy>Michael Weaver</cp:lastModifiedBy>
  <cp:revision>190</cp:revision>
  <dcterms:created xsi:type="dcterms:W3CDTF">2019-07-07T21:23:27Z</dcterms:created>
  <dcterms:modified xsi:type="dcterms:W3CDTF">2019-07-09T23:29:04Z</dcterms:modified>
</cp:coreProperties>
</file>